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9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216"/>
    <p:restoredTop sz="94672"/>
  </p:normalViewPr>
  <p:slideViewPr>
    <p:cSldViewPr snapToGrid="0">
      <p:cViewPr varScale="1">
        <p:scale>
          <a:sx n="120" d="100"/>
          <a:sy n="120" d="100"/>
        </p:scale>
        <p:origin x="1872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8/29/25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6157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8/29/25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8702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8/29/25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9916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8/29/25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991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8/29/25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527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8/29/25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9640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8/29/25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89152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8/29/25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52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8/29/25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2337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8/29/25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3521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E6171E64-FE02-4DE5-B72F-53C3706641C3}" type="datetimeFigureOut">
              <a:rPr lang="en-US" smtClean="0"/>
              <a:t>8/29/25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9308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E6171E64-FE02-4DE5-B72F-53C3706641C3}" type="datetimeFigureOut">
              <a:rPr lang="en-US" smtClean="0"/>
              <a:t>8/29/25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665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  <p:sldLayoutId id="2147483806" r:id="rId7"/>
    <p:sldLayoutId id="2147483807" r:id="rId8"/>
    <p:sldLayoutId id="2147483808" r:id="rId9"/>
    <p:sldLayoutId id="2147483809" r:id="rId10"/>
    <p:sldLayoutId id="2147483810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hite structure">
            <a:extLst>
              <a:ext uri="{FF2B5EF4-FFF2-40B4-BE49-F238E27FC236}">
                <a16:creationId xmlns:a16="http://schemas.microsoft.com/office/drawing/2014/main" id="{8B504934-FEDF-A323-D661-FE19AD629456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alphaModFix amt="50000"/>
          </a:blip>
          <a:srcRect b="24243"/>
          <a:stretch>
            <a:fillRect/>
          </a:stretch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C7760AF-F136-1B37-C357-627C04D0F1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</p:spPr>
        <p:txBody>
          <a:bodyPr>
            <a:normAutofit fontScale="90000"/>
          </a:bodyPr>
          <a:lstStyle/>
          <a:p>
            <a:r>
              <a:rPr lang="en-US" dirty="0"/>
              <a:t>Module 3</a:t>
            </a:r>
            <a:br>
              <a:rPr lang="en-US" dirty="0"/>
            </a:br>
            <a:r>
              <a:rPr lang="en-US" b="0" i="0" u="none" strike="noStrike" dirty="0">
                <a:solidFill>
                  <a:srgbClr val="393939"/>
                </a:solidFill>
                <a:effectLst/>
                <a:latin typeface="LatoWeb"/>
              </a:rPr>
              <a:t>Learning Presentation: Modeling Multi-Table Data Relationships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1A5364-189D-A90D-8203-60CFA2195B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Scott Person</a:t>
            </a:r>
          </a:p>
        </p:txBody>
      </p:sp>
    </p:spTree>
    <p:extLst>
      <p:ext uri="{BB962C8B-B14F-4D97-AF65-F5344CB8AC3E}">
        <p14:creationId xmlns:p14="http://schemas.microsoft.com/office/powerpoint/2010/main" val="35937764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C33976D1-3430-450C-A978-87A9A6E8E7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D6AAC78-7D86-415A-ADC1-2B4748079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9680" y="1248156"/>
            <a:ext cx="9692640" cy="436168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2A658D9-F185-44F1-BA33-D50320D1D0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2228" y="1060704"/>
            <a:ext cx="10067544" cy="4736592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F9FA84-A7C1-D11B-37D6-26D64BDBFF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467418"/>
            <a:ext cx="7729728" cy="1188720"/>
          </a:xfrm>
          <a:solidFill>
            <a:srgbClr val="FFFFFF"/>
          </a:solidFill>
        </p:spPr>
        <p:txBody>
          <a:bodyPr>
            <a:normAutofit/>
          </a:bodyPr>
          <a:lstStyle/>
          <a:p>
            <a:r>
              <a:rPr lang="en-US" dirty="0"/>
              <a:t>concepts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B8E62421-6235-1D86-D32C-93873ECE00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291262"/>
            <a:ext cx="8254438" cy="2879256"/>
          </a:xfrm>
        </p:spPr>
        <p:txBody>
          <a:bodyPr>
            <a:normAutofit/>
          </a:bodyPr>
          <a:lstStyle/>
          <a:p>
            <a:pPr algn="l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393939"/>
                </a:solidFill>
                <a:effectLst/>
                <a:latin typeface="LatoWeb"/>
              </a:rPr>
              <a:t>tables</a:t>
            </a:r>
          </a:p>
          <a:p>
            <a:pPr algn="l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393939"/>
                </a:solidFill>
                <a:effectLst/>
                <a:latin typeface="LatoWeb"/>
              </a:rPr>
              <a:t>table relationships</a:t>
            </a:r>
          </a:p>
          <a:p>
            <a:pPr algn="l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393939"/>
                </a:solidFill>
                <a:effectLst/>
                <a:latin typeface="LatoWeb"/>
              </a:rPr>
              <a:t>joins</a:t>
            </a:r>
          </a:p>
          <a:p>
            <a:pPr algn="l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393939"/>
                </a:solidFill>
                <a:effectLst/>
                <a:latin typeface="LatoWeb"/>
              </a:rPr>
              <a:t>primary and foreign keys</a:t>
            </a:r>
          </a:p>
          <a:p>
            <a:pPr algn="l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393939"/>
                </a:solidFill>
                <a:effectLst/>
                <a:latin typeface="LatoWeb"/>
              </a:rPr>
              <a:t>star schema versus snowflake schema</a:t>
            </a:r>
          </a:p>
          <a:p>
            <a:pPr algn="l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393939"/>
                </a:solidFill>
                <a:effectLst/>
                <a:latin typeface="LatoWeb"/>
              </a:rPr>
              <a:t>the meaning of "fact table" and "dimension table" in a star schema</a:t>
            </a:r>
          </a:p>
          <a:p>
            <a:pPr marL="0" indent="0">
              <a:buNone/>
            </a:pPr>
            <a:endParaRPr lang="en-US" dirty="0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91511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8171D-1546-13CD-9117-3E53183F91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 Schema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03D8F-0517-A838-AE8D-6EF8742AC0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5317" y="2638044"/>
            <a:ext cx="3302577" cy="3101983"/>
          </a:xfrm>
        </p:spPr>
        <p:txBody>
          <a:bodyPr/>
          <a:lstStyle/>
          <a:p>
            <a:r>
              <a:rPr lang="en-US" dirty="0"/>
              <a:t>Starting with the end</a:t>
            </a:r>
          </a:p>
          <a:p>
            <a:r>
              <a:rPr lang="en-US" dirty="0"/>
              <a:t>Simple, elegant, efficient</a:t>
            </a:r>
          </a:p>
          <a:p>
            <a:r>
              <a:rPr lang="en-US" dirty="0"/>
              <a:t>Fact table one join away from each dimension table</a:t>
            </a:r>
          </a:p>
          <a:p>
            <a:r>
              <a:rPr lang="en-US" dirty="0"/>
              <a:t>Primary advantage: clear query path for analytical tools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F06BF6-05E5-1330-9202-C06B45ADE9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0181" y="2415944"/>
            <a:ext cx="4427151" cy="3931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4179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302298-749F-F6F7-CEB4-B459E4447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892B9-5E1D-B3A9-22DA-EFFD14AA69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Organization of data</a:t>
            </a:r>
          </a:p>
          <a:p>
            <a:r>
              <a:rPr lang="en-US" dirty="0"/>
              <a:t>Columns and Rows</a:t>
            </a:r>
          </a:p>
          <a:p>
            <a:r>
              <a:rPr lang="en-US" dirty="0"/>
              <a:t>Primary Key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14222F-B93C-0CC1-9CF0-01B7B27751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6571" y="3878782"/>
            <a:ext cx="3243521" cy="209825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C658803-9325-102A-D6F2-38F4432D61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1909" y="2638044"/>
            <a:ext cx="4889681" cy="2481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8179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52EBA-D6A4-E7E4-C216-A64187BAD2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relationships, joins, keys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4578CD-6763-2F08-4722-EBB2CFD0C2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3144053" cy="3101983"/>
          </a:xfrm>
        </p:spPr>
        <p:txBody>
          <a:bodyPr/>
          <a:lstStyle/>
          <a:p>
            <a:r>
              <a:rPr lang="en-US" dirty="0"/>
              <a:t>One to many cardinality</a:t>
            </a:r>
          </a:p>
          <a:p>
            <a:r>
              <a:rPr lang="en-US" dirty="0"/>
              <a:t>Joins made on the keys</a:t>
            </a:r>
          </a:p>
          <a:p>
            <a:r>
              <a:rPr lang="en-US" dirty="0"/>
              <a:t>Primary/Foreign key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513946-6E2E-9226-5EBF-018B4C2B29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6540" y="2638044"/>
            <a:ext cx="4975281" cy="290716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AC71CF5-0575-EAD1-BFAF-5342F23FC9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9639" y="3934046"/>
            <a:ext cx="2867046" cy="2668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2478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02208-37ED-8677-DF57-7CECA7DE7A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Fact and dimension tables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9C2125-8912-6E86-ABC3-0ABC3F9C8A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482946"/>
            <a:ext cx="4169664" cy="3322432"/>
          </a:xfrm>
        </p:spPr>
        <p:txBody>
          <a:bodyPr/>
          <a:lstStyle/>
          <a:p>
            <a:r>
              <a:rPr lang="en-US" dirty="0"/>
              <a:t>Facts are events or Snapshots in time</a:t>
            </a:r>
          </a:p>
          <a:p>
            <a:r>
              <a:rPr lang="en-US" dirty="0"/>
              <a:t>Dimensions provide context to the facts</a:t>
            </a:r>
          </a:p>
          <a:p>
            <a:r>
              <a:rPr lang="en-US" dirty="0"/>
              <a:t>“By Rule” – Show me facts BY dimensions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6F1762-6D5F-98DF-0806-97E4713A8F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5184" y="2490085"/>
            <a:ext cx="4427151" cy="3931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7050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CFD87-9EBF-E4CC-325D-BD4950534E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 vs snowflake schemas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25135B-77DE-5428-AAC1-7B4C509477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3864864" cy="3101983"/>
          </a:xfrm>
        </p:spPr>
        <p:txBody>
          <a:bodyPr/>
          <a:lstStyle/>
          <a:p>
            <a:r>
              <a:rPr lang="en-US" dirty="0"/>
              <a:t>Snowflake schemas are seductive – nicely organized less data duplication</a:t>
            </a:r>
          </a:p>
          <a:p>
            <a:r>
              <a:rPr lang="en-US" dirty="0"/>
              <a:t>In practice they have few benefits</a:t>
            </a:r>
          </a:p>
          <a:p>
            <a:r>
              <a:rPr lang="en-US" dirty="0"/>
              <a:t>Increase data maintenance complexity</a:t>
            </a:r>
          </a:p>
          <a:p>
            <a:r>
              <a:rPr lang="en-US" dirty="0"/>
              <a:t>Slower performance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69E9B94-B708-7BCA-159E-31BE098086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0052" y="2353839"/>
            <a:ext cx="3626677" cy="272478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993AF2A-E7BE-9190-7050-7CB895CB69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6818" y="4189035"/>
            <a:ext cx="2458364" cy="2183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0860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DCA398B-8CB4-4C0C-89C6-A8AB6F78D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6072915" cy="68580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C9507C-BE5E-1A07-423D-51B47FAFD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1290025"/>
            <a:ext cx="4475892" cy="118872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>
            <a:normAutofit/>
          </a:bodyPr>
          <a:lstStyle/>
          <a:p>
            <a:r>
              <a:rPr lang="en-US"/>
              <a:t>Citation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22426D-F2FF-AF44-8D1E-3779CF5F9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858703"/>
            <a:ext cx="4475892" cy="91006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FFFFFF"/>
                </a:solidFill>
              </a:rPr>
              <a:t>Adamson, C. (2010). </a:t>
            </a:r>
            <a:r>
              <a:rPr lang="en-US" i="1" dirty="0">
                <a:solidFill>
                  <a:srgbClr val="FFFFFF"/>
                </a:solidFill>
              </a:rPr>
              <a:t>Star schema: The complete reference</a:t>
            </a:r>
            <a:r>
              <a:rPr lang="en-US" dirty="0">
                <a:solidFill>
                  <a:srgbClr val="FFFFFF"/>
                </a:solidFill>
              </a:rPr>
              <a:t>. McGraw-Hill.</a:t>
            </a:r>
          </a:p>
          <a:p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E8345C6-0280-4226-BD83-7333BA6C3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33032" y="640080"/>
            <a:ext cx="4818888" cy="5261170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9823778-D290-4538-B146-1F73C3755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86843" y="806357"/>
            <a:ext cx="4511266" cy="492861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6B81AA4-1FD1-071F-7922-CB2130BE9DC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8251" r="4" b="4"/>
          <a:stretch>
            <a:fillRect/>
          </a:stretch>
        </p:blipFill>
        <p:spPr>
          <a:xfrm>
            <a:off x="7208520" y="1126397"/>
            <a:ext cx="3867912" cy="4288536"/>
          </a:xfrm>
          <a:prstGeom prst="rect">
            <a:avLst/>
          </a:prstGeom>
          <a:ln w="31750">
            <a:noFill/>
          </a:ln>
        </p:spPr>
      </p:pic>
    </p:spTree>
    <p:extLst>
      <p:ext uri="{BB962C8B-B14F-4D97-AF65-F5344CB8AC3E}">
        <p14:creationId xmlns:p14="http://schemas.microsoft.com/office/powerpoint/2010/main" val="2510929914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6355</TotalTime>
  <Words>169</Words>
  <Application>Microsoft Macintosh PowerPoint</Application>
  <PresentationFormat>Widescreen</PresentationFormat>
  <Paragraphs>33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Gill Sans MT</vt:lpstr>
      <vt:lpstr>LatoWeb</vt:lpstr>
      <vt:lpstr>Parcel</vt:lpstr>
      <vt:lpstr>Module 3 Learning Presentation: Modeling Multi-Table Data Relationships</vt:lpstr>
      <vt:lpstr>concepts</vt:lpstr>
      <vt:lpstr>Star Schema</vt:lpstr>
      <vt:lpstr>Tables</vt:lpstr>
      <vt:lpstr>Table relationships, joins, keys</vt:lpstr>
      <vt:lpstr>Fact and dimension tables</vt:lpstr>
      <vt:lpstr>Star vs snowflake schemas</vt:lpstr>
      <vt:lpstr>Citation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Scott Person</dc:creator>
  <cp:lastModifiedBy>Scott Person</cp:lastModifiedBy>
  <cp:revision>8</cp:revision>
  <dcterms:created xsi:type="dcterms:W3CDTF">2025-08-29T14:00:38Z</dcterms:created>
  <dcterms:modified xsi:type="dcterms:W3CDTF">2025-09-03T00:16:19Z</dcterms:modified>
</cp:coreProperties>
</file>

<file path=docProps/thumbnail.jpeg>
</file>